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8" r:id="rId4"/>
    <p:sldId id="257" r:id="rId5"/>
    <p:sldId id="262" r:id="rId6"/>
    <p:sldId id="264" r:id="rId7"/>
    <p:sldId id="260" r:id="rId8"/>
    <p:sldId id="263" r:id="rId9"/>
    <p:sldId id="267" r:id="rId10"/>
    <p:sldId id="268" r:id="rId11"/>
    <p:sldId id="265" r:id="rId12"/>
    <p:sldId id="26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2E8B-FA36-40D6-B79B-4E34863BAF64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184EA-FD01-4F2F-9D5C-7A3A0A2F1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29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9BEA9-F4F3-4A02-A458-16C49C0947E1}" type="slidenum">
              <a:rPr lang="en-GB" smtClean="0"/>
              <a:t>9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Language of Leadership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78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36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15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20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1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9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9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05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1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8CABA-4242-407F-B8C8-C3AFBC28332A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D85CE-3528-4A3D-B660-CD643942D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2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713" y="689562"/>
            <a:ext cx="9144000" cy="139900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Relationships at Monmouth Comprehensive School</a:t>
            </a:r>
            <a:endParaRPr lang="en-GB" b="1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713" y="5453063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MonComp_Logo_Colour_TR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636713" y="2803480"/>
            <a:ext cx="8926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tx1"/>
                </a:solidFill>
              </a:rPr>
              <a:t>Reflections on our culture and ethos to learning and relationships, in order to make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6564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Arrow 3"/>
          <p:cNvSpPr/>
          <p:nvPr/>
        </p:nvSpPr>
        <p:spPr>
          <a:xfrm>
            <a:off x="1746819" y="308727"/>
            <a:ext cx="432048" cy="61206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 rot="5400000">
            <a:off x="5843972" y="2312876"/>
            <a:ext cx="432048" cy="84249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16200000">
            <a:off x="-1154033" y="3248714"/>
            <a:ext cx="61349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Challenge, Expectation &amp; Accountability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1"/>
            <a:ext cx="0" cy="6741369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477418" y="6184555"/>
            <a:ext cx="27897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 &amp; Support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63552" y="3429001"/>
            <a:ext cx="8604451" cy="1"/>
          </a:xfrm>
          <a:prstGeom prst="line">
            <a:avLst/>
          </a:prstGeom>
          <a:ln w="762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258027" y="87015"/>
            <a:ext cx="839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32305" y="106984"/>
            <a:ext cx="1595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51585" y="5385990"/>
            <a:ext cx="1253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12041" y="5220567"/>
            <a:ext cx="111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7" t="3961" r="28543"/>
          <a:stretch>
            <a:fillRect/>
          </a:stretch>
        </p:blipFill>
        <p:spPr bwMode="auto">
          <a:xfrm>
            <a:off x="5267908" y="1030314"/>
            <a:ext cx="1512168" cy="465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07883" y="398112"/>
            <a:ext cx="152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Demeaning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385" y="1124744"/>
            <a:ext cx="2034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self confidence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10009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Helpless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23895" y="16584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Depressing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1011" y="940078"/>
            <a:ext cx="228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Variety of learning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00256" y="1196752"/>
            <a:ext cx="122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Freedom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37210" y="1704583"/>
            <a:ext cx="70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Trust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2144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Motivation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16074" y="5868737"/>
            <a:ext cx="118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Angry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39817" y="3789040"/>
            <a:ext cx="95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Upset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37511" y="4938551"/>
            <a:ext cx="118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Confusing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37150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Agitated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80076" y="370577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Easy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60296" y="3713718"/>
            <a:ext cx="173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Spoon-feeding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16080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Laid-back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88088" y="51258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Aimless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60197" y="4569219"/>
            <a:ext cx="115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Pointless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79124" y="550602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Patronising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544272" y="49411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Restricted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90995" y="579893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Boring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88088" y="469378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Limited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92792" y="5495166"/>
            <a:ext cx="123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Resentful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72265" y="4086364"/>
            <a:ext cx="155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Disappointed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65776" y="6032321"/>
            <a:ext cx="174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Underestimated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32305" y="6005832"/>
            <a:ext cx="159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Downhearted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47276" y="3645024"/>
            <a:ext cx="1041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Unhappy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26127" y="5939988"/>
            <a:ext cx="155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Disappointed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81554" y="419988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Pointless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05453" y="548846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Boring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39816" y="506311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Insecure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28871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Annoyed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58027" y="5247784"/>
            <a:ext cx="160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Waste of time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605454" y="4083050"/>
            <a:ext cx="1698459" cy="372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Demotivated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44960" y="47565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Basic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58026" y="2420888"/>
            <a:ext cx="1173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Unguided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55487" y="2027749"/>
            <a:ext cx="121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Frustrated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863751" y="2950100"/>
            <a:ext cx="1080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Lonely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97586" y="196307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Struggle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07972" y="1324082"/>
            <a:ext cx="811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Stuck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267384" y="2852936"/>
            <a:ext cx="146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Demoralised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87588" y="76470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Stressful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35308" y="56417"/>
            <a:ext cx="1026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Happy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352114" y="16399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Useful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30989" y="2974886"/>
            <a:ext cx="1884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Joint Engagement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89450" y="2502188"/>
            <a:ext cx="1301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Progressive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144255" y="2009237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Involvement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63200" y="2686854"/>
            <a:ext cx="78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650072" y="1519917"/>
            <a:ext cx="1767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Structured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624181" y="837965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Balanced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786594" y="1277420"/>
            <a:ext cx="132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Appreciated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468218" y="1093386"/>
            <a:ext cx="804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Equal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150994" y="2888352"/>
            <a:ext cx="1360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Enthusiastic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483397" y="18245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Suitable Challenged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31705" y="2470902"/>
            <a:ext cx="164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Lack of respect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511824" y="54884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Exasperating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75053" y="3400837"/>
            <a:ext cx="2148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What’s the point – stay home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844865" y="4505176"/>
            <a:ext cx="147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Frustrating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730428" y="677751"/>
            <a:ext cx="178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 progressive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887390" y="383983"/>
            <a:ext cx="113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Chaotic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64152" y="87016"/>
            <a:ext cx="1224136" cy="380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Satisfying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51584" y="1494076"/>
            <a:ext cx="1624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Failure fear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71970" y="464173"/>
            <a:ext cx="144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Achievement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61012" y="548680"/>
            <a:ext cx="1091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Efficient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248330" y="4455696"/>
            <a:ext cx="126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Awkward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584106" y="106984"/>
            <a:ext cx="186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Uncertainty</a:t>
            </a:r>
          </a:p>
        </p:txBody>
      </p:sp>
    </p:spTree>
    <p:extLst>
      <p:ext uri="{BB962C8B-B14F-4D97-AF65-F5344CB8AC3E}">
        <p14:creationId xmlns:p14="http://schemas.microsoft.com/office/powerpoint/2010/main" val="6712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437459" y="3923247"/>
            <a:ext cx="94662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Be </a:t>
            </a:r>
            <a:r>
              <a:rPr lang="en-GB" sz="2400" dirty="0"/>
              <a:t>consistent in language and  actions – security, safety, rigour  </a:t>
            </a:r>
          </a:p>
          <a:p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1437459" y="649822"/>
            <a:ext cx="9099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Build a sense of self-worth and being valued for all – listen and be heard.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7459" y="1545196"/>
            <a:ext cx="8969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Every </a:t>
            </a:r>
            <a:r>
              <a:rPr lang="en-GB" sz="2400" dirty="0"/>
              <a:t>opportunity to celebrate in different ways the lives of students and staff- build capacity in all.</a:t>
            </a:r>
          </a:p>
          <a:p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437459" y="2745525"/>
            <a:ext cx="89692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Communicate </a:t>
            </a:r>
            <a:r>
              <a:rPr lang="en-GB" sz="2400" dirty="0"/>
              <a:t>regularly and without hesitancy the ambition, pride and passion of the school – empathy and optimism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7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253451" y="1211180"/>
            <a:ext cx="77724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Everyone has a unique perspective and the right to have their voice heard.</a:t>
            </a:r>
          </a:p>
          <a:p>
            <a:endParaRPr lang="en-GB" sz="2000" dirty="0" smtClean="0"/>
          </a:p>
          <a:p>
            <a:r>
              <a:rPr lang="en-GB" sz="2000" dirty="0" smtClean="0"/>
              <a:t>Thoughts are linked to feelings and feelings to actions.</a:t>
            </a:r>
          </a:p>
          <a:p>
            <a:endParaRPr lang="en-GB" sz="2000" dirty="0" smtClean="0"/>
          </a:p>
          <a:p>
            <a:r>
              <a:rPr lang="en-GB" sz="2000" dirty="0" smtClean="0"/>
              <a:t>Our actions have an impact on others.</a:t>
            </a:r>
          </a:p>
          <a:p>
            <a:endParaRPr lang="en-GB" sz="2000" dirty="0" smtClean="0"/>
          </a:p>
          <a:p>
            <a:r>
              <a:rPr lang="en-GB" sz="2000" dirty="0" smtClean="0"/>
              <a:t>These actions are linked  to our needs, or, more often than not, our unmet needs.</a:t>
            </a:r>
          </a:p>
          <a:p>
            <a:endParaRPr lang="en-GB" sz="2000" dirty="0" smtClean="0"/>
          </a:p>
          <a:p>
            <a:r>
              <a:rPr lang="en-GB" sz="2000" dirty="0" smtClean="0"/>
              <a:t>Young people need to be supported to take responsibility for their actions and plan the best way forward.</a:t>
            </a:r>
            <a:endParaRPr lang="en-GB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51017" y="270769"/>
            <a:ext cx="7772400" cy="7200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Basic principles of Relational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0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20686" y="1455135"/>
            <a:ext cx="7772400" cy="7200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1" y="452846"/>
            <a:ext cx="5336177" cy="533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3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95425" y="309697"/>
            <a:ext cx="8648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cs typeface="Arial" panose="020B0604020202020204" pitchFamily="34" charset="0"/>
              </a:rPr>
              <a:t>4</a:t>
            </a:r>
            <a:r>
              <a:rPr lang="en-GB" sz="3200" dirty="0" smtClean="0">
                <a:cs typeface="Arial" panose="020B0604020202020204" pitchFamily="34" charset="0"/>
              </a:rPr>
              <a:t> years within SLT - New to role as Assistant Headteacher responsible for Wellbeing 2018-19.</a:t>
            </a:r>
            <a:endParaRPr lang="en-GB" sz="32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5425" y="4051649"/>
            <a:ext cx="8648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20 Years within the Pastoral System – different systems; moral compass?</a:t>
            </a:r>
            <a:endParaRPr lang="en-GB" sz="3200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5425" y="1934452"/>
            <a:ext cx="8648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Integral member of core staff that have fostered and developed curiosity around learning behaviours and wellbeing over 16yr period</a:t>
            </a:r>
            <a:endParaRPr lang="en-GB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9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34665" y="388026"/>
            <a:ext cx="7729728" cy="11887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Philosophy</a:t>
            </a:r>
            <a:endParaRPr lang="en-GB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34665" y="1144311"/>
            <a:ext cx="9673431" cy="31019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dirty="0" smtClean="0"/>
          </a:p>
          <a:p>
            <a:r>
              <a:rPr lang="en-GB" sz="3200" dirty="0" smtClean="0"/>
              <a:t>Holding to your shared beliefs, principles and values.</a:t>
            </a:r>
          </a:p>
          <a:p>
            <a:r>
              <a:rPr lang="en-GB" sz="3200" dirty="0" smtClean="0"/>
              <a:t>Knowing what works and seeing it through. (Resilience and Determination).</a:t>
            </a:r>
          </a:p>
          <a:p>
            <a:r>
              <a:rPr lang="en-GB" sz="3200" dirty="0" smtClean="0"/>
              <a:t>Explore, experiment and be open to ideas and views.</a:t>
            </a:r>
          </a:p>
          <a:p>
            <a:r>
              <a:rPr lang="en-GB" sz="3200" dirty="0" smtClean="0"/>
              <a:t>Model it every day and in every way – be the Sun not the Wind.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8191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36638" y="5917786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4033" y="1599686"/>
            <a:ext cx="10934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Fostering a culture and ethos of well-being and respect for all that allows learners to be safe, healthy and secure.</a:t>
            </a:r>
            <a:endParaRPr lang="en-GB" sz="32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9756" y="3066171"/>
            <a:ext cx="10934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Providing an inclusive curriculum that interests and enthuses learners so that all can achieve.</a:t>
            </a:r>
            <a:endParaRPr lang="en-GB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9200" y="385983"/>
            <a:ext cx="7729728" cy="11887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Culture</a:t>
            </a:r>
            <a:br>
              <a:rPr lang="en-GB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954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24" y="555868"/>
            <a:ext cx="11461971" cy="16573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28750" y="2372947"/>
            <a:ext cx="8648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cs typeface="Arial" panose="020B0604020202020204" pitchFamily="34" charset="0"/>
              </a:rPr>
              <a:t>Wide level of engagement – meaningful data.</a:t>
            </a:r>
            <a:endParaRPr lang="en-GB" sz="2400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750" y="4397577"/>
            <a:ext cx="8648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 smtClean="0"/>
              <a:t>Explore, experiment and be open to ideas and views</a:t>
            </a:r>
            <a:endParaRPr lang="en-GB" sz="2400" dirty="0" smtClean="0"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750" y="3277367"/>
            <a:ext cx="8648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cs typeface="Arial" panose="020B0604020202020204" pitchFamily="34" charset="0"/>
              </a:rPr>
              <a:t>An excellent example of Pupil Voice – What are young people saying about your organisation?</a:t>
            </a:r>
            <a:endParaRPr lang="en-GB" sz="2400" dirty="0">
              <a:effectLst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1862" y="45637"/>
            <a:ext cx="9692640" cy="7924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MCS SHRN Data – impact?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385983"/>
            <a:ext cx="7729728" cy="11887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Topics we have explored…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1184797" y="1429946"/>
            <a:ext cx="945886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en-GB" sz="32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Questions 72-76 relate to perspectives of;</a:t>
            </a: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effectLst/>
                <a:cs typeface="Arial" panose="020B0604020202020204" pitchFamily="34" charset="0"/>
              </a:rPr>
              <a:t>Quality of relationships</a:t>
            </a: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Relationship with self and perceptions of others</a:t>
            </a: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Support &amp; Feedback</a:t>
            </a: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3200" dirty="0" smtClean="0">
                <a:cs typeface="Arial" panose="020B0604020202020204" pitchFamily="34" charset="0"/>
              </a:rPr>
              <a:t>Positive Citizenship</a:t>
            </a:r>
          </a:p>
          <a:p>
            <a:pPr lvl="0" algn="just">
              <a:spcAft>
                <a:spcPts val="1200"/>
              </a:spcAft>
            </a:pPr>
            <a:endParaRPr lang="en-GB" sz="3200" dirty="0" smtClean="0"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en-GB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51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52272" y="237184"/>
            <a:ext cx="9692640" cy="7924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Our School Values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8275" y="1129505"/>
            <a:ext cx="3301640" cy="263751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Respect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Mutually respect all people in our school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Treat others how you would wish to be treated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Listen to and look out for each other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Respect buildings, property and facilities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Value others’ individuality, diversity and perspectives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42681" y="1149304"/>
            <a:ext cx="3301640" cy="263751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Independence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 Attend school with a positive attitude and the equipment to learn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 independent in learning in your lessons and outside of lessons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Take pride in your learning; set your own targets and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oals and be responsible for progress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 proactive in learning, time management and workload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Build resilience and develop intrinsic motivation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5478" y="1129505"/>
            <a:ext cx="3301640" cy="263751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Freedom with Responsibility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all technology with responsibility and as asked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Behave appropriately in unstructured time, especially in eating spaces and hubs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Take responsibility for your actions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Wear correct uniform with pride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Attend school regularly, be on time and know your attendance percentage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9095" y="3906462"/>
            <a:ext cx="3301640" cy="2637518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Security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people about your emotions and wellbeing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Develop secure learning relationships with peers and staff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Tell someone if you feel upset or threatened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 aware of personal safety – keep passwords safe, belongings, stay safe on social media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46298" y="3906462"/>
            <a:ext cx="3301640" cy="2637518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Success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Share success in a variety of ways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Celebrate more than just grades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Act on feedback in learning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Value the success of others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unwavering belief in the core principle that all can achieve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1244" y="6003511"/>
            <a:ext cx="9820275" cy="692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3" name="Picture 5" descr="MonComp_Logo_Colour_T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67" r="19174" b="18124"/>
          <a:stretch>
            <a:fillRect/>
          </a:stretch>
        </p:blipFill>
        <p:spPr bwMode="auto">
          <a:xfrm>
            <a:off x="152175" y="5225221"/>
            <a:ext cx="819375" cy="155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913" y="5366924"/>
            <a:ext cx="1335087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289028" y="200116"/>
            <a:ext cx="3301640" cy="2637518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Include different people;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Variety of perspectives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 Encourage responsibility &amp; ownership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6354" y="2385735"/>
            <a:ext cx="3471441" cy="29771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Allow Students to own the School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Development Plan;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baseline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Language</a:t>
            </a: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they understand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 What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can students do to make a difference?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90668" y="2385735"/>
            <a:ext cx="3599522" cy="3074539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Utilise relationships you have with other people;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Create opportunities to grow relationships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SHRN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Area Representative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000" b="1" baseline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Wellbeing Governor and/or others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Parents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000" b="1" baseline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External</a:t>
            </a:r>
            <a:r>
              <a:rPr lang="en-GB" sz="2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Agencies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5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6" r="22179" b="19922"/>
          <a:stretch>
            <a:fillRect/>
          </a:stretch>
        </p:blipFill>
        <p:spPr bwMode="auto">
          <a:xfrm>
            <a:off x="4439816" y="251355"/>
            <a:ext cx="316835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ght Arrow 9"/>
          <p:cNvSpPr/>
          <p:nvPr/>
        </p:nvSpPr>
        <p:spPr>
          <a:xfrm>
            <a:off x="1919536" y="6309319"/>
            <a:ext cx="849694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5400000">
            <a:off x="5870437" y="5076140"/>
            <a:ext cx="738664" cy="3023841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Care &amp; Support</a:t>
            </a:r>
          </a:p>
        </p:txBody>
      </p:sp>
      <p:sp>
        <p:nvSpPr>
          <p:cNvPr id="19" name="Rectangle 18"/>
          <p:cNvSpPr/>
          <p:nvPr/>
        </p:nvSpPr>
        <p:spPr>
          <a:xfrm rot="5400000">
            <a:off x="1934663" y="364909"/>
            <a:ext cx="738664" cy="530145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9602508" y="185341"/>
            <a:ext cx="738664" cy="1033295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With</a:t>
            </a:r>
          </a:p>
        </p:txBody>
      </p:sp>
      <p:sp>
        <p:nvSpPr>
          <p:cNvPr id="9" name="Right Arrow 8"/>
          <p:cNvSpPr/>
          <p:nvPr/>
        </p:nvSpPr>
        <p:spPr>
          <a:xfrm rot="16200000">
            <a:off x="-1500844" y="3176972"/>
            <a:ext cx="6624735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096000" y="116633"/>
            <a:ext cx="0" cy="6309319"/>
          </a:xfrm>
          <a:prstGeom prst="line">
            <a:avLst/>
          </a:prstGeom>
          <a:ln w="6350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19536" y="3284984"/>
            <a:ext cx="8496944" cy="0"/>
          </a:xfrm>
          <a:prstGeom prst="line">
            <a:avLst/>
          </a:prstGeom>
          <a:ln w="635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rot="5400000">
            <a:off x="1992881" y="3107465"/>
            <a:ext cx="738664" cy="805670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Not</a:t>
            </a:r>
          </a:p>
        </p:txBody>
      </p:sp>
      <p:sp>
        <p:nvSpPr>
          <p:cNvPr id="22" name="Rectangle 21"/>
          <p:cNvSpPr/>
          <p:nvPr/>
        </p:nvSpPr>
        <p:spPr>
          <a:xfrm rot="5400000">
            <a:off x="9466174" y="3155172"/>
            <a:ext cx="738664" cy="710259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</a:bodyPr>
          <a:lstStyle/>
          <a:p>
            <a:pPr algn="ctr"/>
            <a:r>
              <a:rPr lang="en-US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6896" y="720480"/>
            <a:ext cx="738664" cy="5444824"/>
          </a:xfrm>
          <a:prstGeom prst="rect">
            <a:avLst/>
          </a:prstGeom>
          <a:noFill/>
        </p:spPr>
        <p:txBody>
          <a:bodyPr vert="vert270" wrap="non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Challenges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5678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753</Words>
  <Application>Microsoft Office PowerPoint</Application>
  <PresentationFormat>Widescreen</PresentationFormat>
  <Paragraphs>159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Relationships at Monmouth Comprehensive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SRS Education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 Based Learning</dc:title>
  <dc:creator>MON.DWilliams</dc:creator>
  <cp:lastModifiedBy>insrv</cp:lastModifiedBy>
  <cp:revision>18</cp:revision>
  <dcterms:created xsi:type="dcterms:W3CDTF">2019-06-17T20:17:29Z</dcterms:created>
  <dcterms:modified xsi:type="dcterms:W3CDTF">2019-06-19T11:33:33Z</dcterms:modified>
</cp:coreProperties>
</file>