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70" r:id="rId4"/>
    <p:sldId id="258" r:id="rId5"/>
    <p:sldId id="261" r:id="rId6"/>
    <p:sldId id="262" r:id="rId7"/>
    <p:sldId id="264" r:id="rId8"/>
    <p:sldId id="268" r:id="rId9"/>
    <p:sldId id="271" r:id="rId10"/>
    <p:sldId id="263" r:id="rId11"/>
    <p:sldId id="27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13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9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73" y="319783"/>
            <a:ext cx="1215989" cy="13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25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26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93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F44AA8D-494F-44FC-9F07-9BAE34BF67B6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639479-6CCB-4F49-AE0D-C053FCF3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0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76" y="315058"/>
            <a:ext cx="1738984" cy="1927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797972"/>
            <a:ext cx="9966960" cy="2926080"/>
          </a:xfrm>
        </p:spPr>
        <p:txBody>
          <a:bodyPr/>
          <a:lstStyle/>
          <a:p>
            <a:r>
              <a:rPr lang="en-GB" dirty="0" err="1" smtClean="0"/>
              <a:t>Brynteg</a:t>
            </a:r>
            <a:r>
              <a:rPr lang="en-GB" dirty="0" smtClean="0"/>
              <a:t> School </a:t>
            </a:r>
            <a:br>
              <a:rPr lang="en-GB" dirty="0" smtClean="0"/>
            </a:br>
            <a:r>
              <a:rPr lang="en-GB" dirty="0" smtClean="0"/>
              <a:t>Bridgend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55566"/>
            <a:ext cx="8767860" cy="1388165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Kate Perna </a:t>
            </a:r>
          </a:p>
          <a:p>
            <a:r>
              <a:rPr lang="en-GB" sz="3600" dirty="0" smtClean="0"/>
              <a:t>Learning Director for Pupil Participation</a:t>
            </a:r>
            <a:br>
              <a:rPr lang="en-GB" sz="3600" dirty="0" smtClean="0"/>
            </a:br>
            <a:r>
              <a:rPr lang="en-GB" sz="3600" dirty="0" smtClean="0"/>
              <a:t>Head of Geography</a:t>
            </a:r>
          </a:p>
          <a:p>
            <a:r>
              <a:rPr lang="en-GB" sz="3600" dirty="0" smtClean="0"/>
              <a:t>ka.perna@bryntegcs.bridgend.sch.uk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10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13" y="1500370"/>
            <a:ext cx="7402399" cy="458595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School Improvement Group (Regional Improvement Collaborative) </a:t>
            </a:r>
          </a:p>
          <a:p>
            <a:r>
              <a:rPr lang="en-GB" sz="3200" dirty="0" smtClean="0"/>
              <a:t>Shared summaries from the report across the group and prioritised 3 common areas to develop PSE resources/assemblies to share with the group.</a:t>
            </a:r>
          </a:p>
          <a:p>
            <a:r>
              <a:rPr lang="en-GB" sz="3200" dirty="0" smtClean="0"/>
              <a:t> </a:t>
            </a:r>
            <a:r>
              <a:rPr lang="en-GB" sz="3200" dirty="0"/>
              <a:t>I</a:t>
            </a:r>
            <a:r>
              <a:rPr lang="en-GB" sz="3200" dirty="0" smtClean="0"/>
              <a:t>nformal discussions and sharing of ideas and contacts and opportunities.</a:t>
            </a:r>
            <a:endParaRPr lang="en-GB" sz="3000" dirty="0" smtClean="0"/>
          </a:p>
          <a:p>
            <a:endParaRPr lang="en-GB" sz="30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771525" y="266700"/>
            <a:ext cx="9875838" cy="135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How have the results been used? SIG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03" t="26863" r="65368" b="53268"/>
          <a:stretch/>
        </p:blipFill>
        <p:spPr>
          <a:xfrm rot="1089442">
            <a:off x="7293086" y="2122160"/>
            <a:ext cx="4247404" cy="1035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91" y="4002231"/>
            <a:ext cx="2854545" cy="1493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66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7" y="11654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Research opportunities and University Links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7" y="1302572"/>
            <a:ext cx="9816352" cy="4038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Opportunity to take part in world leading research</a:t>
            </a:r>
          </a:p>
          <a:p>
            <a:r>
              <a:rPr lang="en-GB" sz="2800" dirty="0" smtClean="0"/>
              <a:t>Participate in specific studies that may help to address school based issues.</a:t>
            </a:r>
          </a:p>
          <a:p>
            <a:r>
              <a:rPr lang="en-GB" sz="2800" dirty="0" smtClean="0"/>
              <a:t>Provide a link between the school and Higher Education to support students now and develop their understanding of what happens at University. </a:t>
            </a:r>
          </a:p>
          <a:p>
            <a:r>
              <a:rPr lang="en-GB" sz="2800" dirty="0" smtClean="0"/>
              <a:t>Offer professional advice about the development and practicalities of new school based studies. </a:t>
            </a:r>
          </a:p>
          <a:p>
            <a:r>
              <a:rPr lang="en-GB" sz="2800" dirty="0" smtClean="0"/>
              <a:t>Access to literature to support Professional Development.</a:t>
            </a:r>
          </a:p>
          <a:p>
            <a:r>
              <a:rPr lang="en-GB" sz="2800" dirty="0" smtClean="0"/>
              <a:t>Contemporary methods of sharing feedback through Webinars and reports.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63" y="3889351"/>
            <a:ext cx="1508312" cy="1451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885833"/>
            <a:ext cx="9875520" cy="6657975"/>
          </a:xfrm>
        </p:spPr>
        <p:txBody>
          <a:bodyPr>
            <a:normAutofit/>
          </a:bodyPr>
          <a:lstStyle/>
          <a:p>
            <a:pPr algn="ctr"/>
            <a:r>
              <a:rPr lang="en-GB" sz="8900" b="1" i="1" dirty="0" err="1" smtClean="0"/>
              <a:t>Diolch</a:t>
            </a:r>
            <a:r>
              <a:rPr lang="en-GB" sz="8900" b="1" i="1" dirty="0" smtClean="0"/>
              <a:t> </a:t>
            </a:r>
            <a:r>
              <a:rPr lang="en-GB" sz="8900" b="1" i="1" dirty="0" err="1" smtClean="0"/>
              <a:t>yn</a:t>
            </a:r>
            <a:r>
              <a:rPr lang="en-GB" sz="8900" b="1" i="1" dirty="0" smtClean="0"/>
              <a:t> </a:t>
            </a:r>
            <a:r>
              <a:rPr lang="en-GB" sz="8900" b="1" i="1" dirty="0" err="1" smtClean="0"/>
              <a:t>fawr</a:t>
            </a:r>
            <a:r>
              <a:rPr lang="en-GB" sz="8900" b="1" i="1" dirty="0" smtClean="0"/>
              <a:t>!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8900" b="1" dirty="0" smtClean="0"/>
              <a:t/>
            </a:r>
            <a:br>
              <a:rPr lang="en-GB" sz="8900" b="1" dirty="0" smtClean="0"/>
            </a:br>
            <a:r>
              <a:rPr lang="en-GB" sz="8900" b="1" smtClean="0"/>
              <a:t>Thank you! </a:t>
            </a:r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8000" b="1" dirty="0" smtClean="0"/>
              <a:t/>
            </a:r>
            <a:br>
              <a:rPr lang="en-GB" sz="8000" b="1" dirty="0" smtClean="0"/>
            </a:br>
            <a:r>
              <a:rPr lang="en-GB" sz="3200" dirty="0" smtClean="0"/>
              <a:t>ka.perna@bryntegcs.bridgend.sch.uk</a:t>
            </a:r>
            <a:r>
              <a:rPr lang="en-GB" sz="8000" dirty="0"/>
              <a:t/>
            </a:r>
            <a:br>
              <a:rPr lang="en-GB" sz="8000" dirty="0"/>
            </a:br>
            <a:r>
              <a:rPr lang="en-GB" sz="8000" b="1" dirty="0" smtClean="0"/>
              <a:t> 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4376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60904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Aims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397" y="2210903"/>
            <a:ext cx="9872871" cy="2468673"/>
          </a:xfrm>
        </p:spPr>
        <p:txBody>
          <a:bodyPr>
            <a:noAutofit/>
          </a:bodyPr>
          <a:lstStyle/>
          <a:p>
            <a:r>
              <a:rPr lang="en-GB" sz="3000" dirty="0" smtClean="0"/>
              <a:t>Brief introduction to </a:t>
            </a:r>
            <a:r>
              <a:rPr lang="en-GB" sz="3000" dirty="0" err="1" smtClean="0"/>
              <a:t>Brynteg</a:t>
            </a:r>
            <a:endParaRPr lang="en-GB" sz="3000" dirty="0" smtClean="0"/>
          </a:p>
          <a:p>
            <a:r>
              <a:rPr lang="en-GB" sz="3000" dirty="0" smtClean="0"/>
              <a:t>Our SHRN journey</a:t>
            </a:r>
          </a:p>
          <a:p>
            <a:r>
              <a:rPr lang="en-GB" sz="3000" dirty="0" smtClean="0"/>
              <a:t>Use of data</a:t>
            </a:r>
          </a:p>
          <a:p>
            <a:r>
              <a:rPr lang="en-GB" sz="3000" dirty="0" smtClean="0"/>
              <a:t>School research involvement</a:t>
            </a:r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0187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909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err="1" smtClean="0"/>
              <a:t>Brynteg</a:t>
            </a:r>
            <a:r>
              <a:rPr lang="en-GB" sz="5400" b="1" dirty="0" smtClean="0"/>
              <a:t> School 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21" y="1269609"/>
            <a:ext cx="9872871" cy="4038600"/>
          </a:xfrm>
        </p:spPr>
        <p:txBody>
          <a:bodyPr>
            <a:noAutofit/>
          </a:bodyPr>
          <a:lstStyle/>
          <a:p>
            <a:r>
              <a:rPr lang="en-GB" sz="3000" dirty="0" smtClean="0"/>
              <a:t>Mixed 11-18 Comprehensive School</a:t>
            </a:r>
          </a:p>
          <a:p>
            <a:r>
              <a:rPr lang="en-GB" sz="3000" dirty="0" smtClean="0"/>
              <a:t>Urban area with a population of approximately 50,000. </a:t>
            </a:r>
          </a:p>
          <a:p>
            <a:r>
              <a:rPr lang="en-GB" sz="3000" dirty="0" smtClean="0"/>
              <a:t>Approximately 1500 on roll including 400 in 6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Form (largest in the county) </a:t>
            </a:r>
          </a:p>
          <a:p>
            <a:r>
              <a:rPr lang="en-GB" sz="3000" dirty="0" smtClean="0"/>
              <a:t>60</a:t>
            </a:r>
            <a:r>
              <a:rPr lang="en-GB" sz="3000" dirty="0" smtClean="0"/>
              <a:t>% L2 including English &amp; Maths, grade C and above (2018)</a:t>
            </a:r>
          </a:p>
          <a:p>
            <a:r>
              <a:rPr lang="en-GB" sz="3000" dirty="0" err="1" smtClean="0"/>
              <a:t>Approx</a:t>
            </a:r>
            <a:r>
              <a:rPr lang="en-GB" sz="3000" dirty="0" smtClean="0"/>
              <a:t> 13% FSM</a:t>
            </a:r>
          </a:p>
          <a:p>
            <a:r>
              <a:rPr lang="en-GB" sz="3000" dirty="0" smtClean="0"/>
              <a:t>Draw pupils from a wide variety of socio-economic backgrounds and ethnically the school is predominantly white, British.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5051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50" y="345137"/>
            <a:ext cx="9875520" cy="1356360"/>
          </a:xfrm>
        </p:spPr>
        <p:txBody>
          <a:bodyPr/>
          <a:lstStyle/>
          <a:p>
            <a:r>
              <a:rPr lang="en-GB" b="1" dirty="0" smtClean="0"/>
              <a:t>Our journey with SHRN to date…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0" y="1737357"/>
            <a:ext cx="9874195" cy="42976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GB" sz="3600" dirty="0" smtClean="0"/>
              <a:t>Joined the network in 2013</a:t>
            </a:r>
          </a:p>
          <a:p>
            <a:pPr marL="45720" indent="0" algn="ctr">
              <a:buNone/>
            </a:pPr>
            <a:endParaRPr lang="en-GB" sz="3600" b="1" dirty="0" smtClean="0"/>
          </a:p>
          <a:p>
            <a:pPr marL="45720" indent="0" algn="ctr">
              <a:buNone/>
            </a:pPr>
            <a:r>
              <a:rPr lang="en-GB" sz="3600" dirty="0" smtClean="0"/>
              <a:t>2013/14 = </a:t>
            </a:r>
            <a:r>
              <a:rPr lang="en-GB" sz="3600" b="1" dirty="0" smtClean="0"/>
              <a:t>126</a:t>
            </a:r>
            <a:r>
              <a:rPr lang="en-GB" sz="3600" dirty="0" smtClean="0"/>
              <a:t> pupils (sample)</a:t>
            </a:r>
          </a:p>
          <a:p>
            <a:pPr marL="45720" indent="0" algn="ctr">
              <a:buNone/>
            </a:pPr>
            <a:endParaRPr lang="en-GB" sz="3600" dirty="0" smtClean="0"/>
          </a:p>
          <a:p>
            <a:pPr marL="45720" indent="0" algn="ctr">
              <a:buNone/>
            </a:pPr>
            <a:r>
              <a:rPr lang="en-GB" sz="3600" dirty="0" smtClean="0"/>
              <a:t>2015/16 survey = </a:t>
            </a:r>
            <a:r>
              <a:rPr lang="en-GB" sz="3600" b="1" dirty="0" smtClean="0"/>
              <a:t>1244</a:t>
            </a:r>
            <a:r>
              <a:rPr lang="en-GB" sz="3600" dirty="0" smtClean="0"/>
              <a:t> pupils</a:t>
            </a:r>
          </a:p>
          <a:p>
            <a:pPr marL="45720" indent="0" algn="ctr">
              <a:buNone/>
            </a:pPr>
            <a:endParaRPr lang="en-GB" sz="3600" dirty="0" smtClean="0"/>
          </a:p>
          <a:p>
            <a:pPr marL="45720" indent="0" algn="ctr">
              <a:buNone/>
            </a:pPr>
            <a:r>
              <a:rPr lang="en-GB" sz="3600" dirty="0" smtClean="0"/>
              <a:t>2017/18 survey = </a:t>
            </a:r>
            <a:r>
              <a:rPr lang="en-GB" sz="3600" b="1" dirty="0" smtClean="0"/>
              <a:t>1161</a:t>
            </a:r>
            <a:r>
              <a:rPr lang="en-GB" sz="3600" dirty="0" smtClean="0"/>
              <a:t> pupils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22" y="319784"/>
            <a:ext cx="1278740" cy="14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69" y="62152"/>
            <a:ext cx="9875520" cy="1356360"/>
          </a:xfrm>
        </p:spPr>
        <p:txBody>
          <a:bodyPr/>
          <a:lstStyle/>
          <a:p>
            <a:r>
              <a:rPr lang="en-GB" b="1" dirty="0" smtClean="0"/>
              <a:t>Who have the results been shared with?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86" y="1283676"/>
            <a:ext cx="9872871" cy="492765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ALL STAFF </a:t>
            </a:r>
          </a:p>
          <a:p>
            <a:r>
              <a:rPr lang="en-GB" sz="3200" dirty="0" smtClean="0"/>
              <a:t>Senior Leadership Team</a:t>
            </a:r>
          </a:p>
          <a:p>
            <a:r>
              <a:rPr lang="en-GB" sz="3200" dirty="0" smtClean="0"/>
              <a:t>Progress Leaders &amp; Assistant Progress Leaders </a:t>
            </a:r>
          </a:p>
          <a:p>
            <a:r>
              <a:rPr lang="en-GB" sz="3200" dirty="0" smtClean="0"/>
              <a:t>Subject Leaders – PSE in particular</a:t>
            </a:r>
          </a:p>
          <a:p>
            <a:r>
              <a:rPr lang="en-GB" sz="3200" dirty="0" smtClean="0"/>
              <a:t>PCSO &amp; other support staff</a:t>
            </a:r>
          </a:p>
          <a:p>
            <a:r>
              <a:rPr lang="en-GB" sz="3200" dirty="0" smtClean="0"/>
              <a:t>Parents</a:t>
            </a:r>
          </a:p>
          <a:p>
            <a:r>
              <a:rPr lang="en-GB" sz="3200" dirty="0" smtClean="0"/>
              <a:t>Governors</a:t>
            </a:r>
          </a:p>
          <a:p>
            <a:r>
              <a:rPr lang="en-GB" sz="3200" dirty="0" smtClean="0"/>
              <a:t>Pupils </a:t>
            </a:r>
          </a:p>
          <a:p>
            <a:r>
              <a:rPr lang="en-GB" sz="3200" dirty="0" smtClean="0"/>
              <a:t>SIG (School Improvement Group)</a:t>
            </a:r>
          </a:p>
          <a:p>
            <a:endParaRPr lang="en-GB" sz="32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73" y="319783"/>
            <a:ext cx="1215989" cy="134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05" t="25833" r="37070" b="6875"/>
          <a:stretch/>
        </p:blipFill>
        <p:spPr>
          <a:xfrm>
            <a:off x="8751611" y="2458768"/>
            <a:ext cx="2835556" cy="38161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81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27" y="319783"/>
            <a:ext cx="9875520" cy="1356360"/>
          </a:xfrm>
        </p:spPr>
        <p:txBody>
          <a:bodyPr/>
          <a:lstStyle/>
          <a:p>
            <a:r>
              <a:rPr lang="en-GB" b="1" dirty="0" smtClean="0"/>
              <a:t>How have the results been used?  STAFF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57" y="1509806"/>
            <a:ext cx="9872871" cy="4820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b="1" dirty="0" smtClean="0"/>
              <a:t>PSE curriculum</a:t>
            </a:r>
          </a:p>
          <a:p>
            <a:r>
              <a:rPr lang="en-GB" sz="3500" dirty="0" smtClean="0"/>
              <a:t>Further interrogation of the data from SHRN in relation to </a:t>
            </a:r>
            <a:r>
              <a:rPr lang="en-GB" sz="3500" dirty="0"/>
              <a:t>N</a:t>
            </a:r>
            <a:r>
              <a:rPr lang="en-GB" sz="3500" dirty="0" smtClean="0"/>
              <a:t>ew </a:t>
            </a:r>
            <a:r>
              <a:rPr lang="en-GB" sz="3500" dirty="0"/>
              <a:t>P</a:t>
            </a:r>
            <a:r>
              <a:rPr lang="en-GB" sz="3500" dirty="0" smtClean="0"/>
              <a:t>sychoactive </a:t>
            </a:r>
            <a:r>
              <a:rPr lang="en-GB" sz="3500" dirty="0"/>
              <a:t>S</a:t>
            </a:r>
            <a:r>
              <a:rPr lang="en-GB" sz="3500" dirty="0" smtClean="0"/>
              <a:t>ubstances</a:t>
            </a:r>
          </a:p>
          <a:p>
            <a:r>
              <a:rPr lang="en-GB" sz="3500" dirty="0" smtClean="0"/>
              <a:t>Met with school Police Liaison Officer and PSE Subject Leader</a:t>
            </a:r>
          </a:p>
          <a:p>
            <a:r>
              <a:rPr lang="en-GB" sz="3500" dirty="0" smtClean="0"/>
              <a:t>Discussed issues in relation to this topic around the Bridgend area to feed into the lessons. </a:t>
            </a:r>
          </a:p>
          <a:p>
            <a:r>
              <a:rPr lang="en-GB" sz="3500" dirty="0" smtClean="0"/>
              <a:t>Delivered a talk to Year 10 on this topic – students off timetable to stress importance of this</a:t>
            </a:r>
            <a:r>
              <a:rPr lang="en-GB" sz="3500" dirty="0"/>
              <a:t> </a:t>
            </a:r>
            <a:r>
              <a:rPr lang="en-GB" sz="3500" dirty="0" smtClean="0"/>
              <a:t>and introduced distinct workshops in Year 9 on ‘Wellbeing Day’</a:t>
            </a:r>
          </a:p>
          <a:p>
            <a:endParaRPr lang="en-GB" dirty="0" smtClean="0"/>
          </a:p>
        </p:txBody>
      </p:sp>
      <p:pic>
        <p:nvPicPr>
          <p:cNvPr id="5" name="Picture 4" descr="Legal high talk 2 Nov 20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7357" y="3505534"/>
            <a:ext cx="1999379" cy="1531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21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11" y="428032"/>
            <a:ext cx="10809098" cy="1356360"/>
          </a:xfrm>
        </p:spPr>
        <p:txBody>
          <a:bodyPr/>
          <a:lstStyle/>
          <a:p>
            <a:r>
              <a:rPr lang="en-GB" b="1" dirty="0" smtClean="0"/>
              <a:t>How have the results been used? PARENTS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13" y="1869993"/>
            <a:ext cx="8093903" cy="440724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3000" b="1" dirty="0" smtClean="0"/>
              <a:t>Mail shots to parents </a:t>
            </a:r>
          </a:p>
          <a:p>
            <a:r>
              <a:rPr lang="en-GB" sz="3000" dirty="0" smtClean="0"/>
              <a:t>Used </a:t>
            </a:r>
            <a:r>
              <a:rPr lang="en-GB" sz="3000" b="1" dirty="0" smtClean="0"/>
              <a:t>some </a:t>
            </a:r>
            <a:r>
              <a:rPr lang="en-GB" sz="3000" dirty="0" smtClean="0"/>
              <a:t>of the results from the questionnaire and created information sheets included in the ‘</a:t>
            </a:r>
            <a:r>
              <a:rPr lang="en-GB" sz="3000" dirty="0" err="1" smtClean="0"/>
              <a:t>Brynteg</a:t>
            </a:r>
            <a:r>
              <a:rPr lang="en-GB" sz="3000" dirty="0" smtClean="0"/>
              <a:t> News’ (online school bulletin) </a:t>
            </a:r>
          </a:p>
          <a:p>
            <a:r>
              <a:rPr lang="en-GB" sz="3000" dirty="0" smtClean="0"/>
              <a:t>Included information from government guidelines and had support from Healthy Schools Practitioner to provide accurate and up to date information to parents. </a:t>
            </a:r>
          </a:p>
          <a:p>
            <a:r>
              <a:rPr lang="en-GB" sz="3000" dirty="0" smtClean="0"/>
              <a:t>Liaised with ‘Healthy Schools’ co-ordinator to obtain most up to date guidelines.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063" t="5415" r="30625" b="2500"/>
          <a:stretch/>
        </p:blipFill>
        <p:spPr>
          <a:xfrm>
            <a:off x="8473766" y="2247571"/>
            <a:ext cx="2428875" cy="3120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476" t="6458" r="30273" b="1042"/>
          <a:stretch/>
        </p:blipFill>
        <p:spPr>
          <a:xfrm>
            <a:off x="9360868" y="3443286"/>
            <a:ext cx="2443163" cy="30817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6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06" y="510412"/>
            <a:ext cx="10315297" cy="1356360"/>
          </a:xfrm>
        </p:spPr>
        <p:txBody>
          <a:bodyPr/>
          <a:lstStyle/>
          <a:p>
            <a:r>
              <a:rPr lang="en-GB" b="1" dirty="0" smtClean="0"/>
              <a:t>How have the results been used? PUPILS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" y="1866772"/>
            <a:ext cx="7867812" cy="435768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GB" sz="3000" b="1" dirty="0" smtClean="0"/>
              <a:t>In conjunction with School Council work</a:t>
            </a:r>
          </a:p>
          <a:p>
            <a:pPr marL="342900" indent="-342900"/>
            <a:r>
              <a:rPr lang="en-GB" sz="3000" dirty="0" smtClean="0"/>
              <a:t>Through pupil voice, it was identified that students wanted to review the canteen provision, especially the variety of healthy foods available. </a:t>
            </a:r>
          </a:p>
          <a:p>
            <a:pPr marL="342900" indent="-342900"/>
            <a:r>
              <a:rPr lang="en-GB" sz="3000" dirty="0" smtClean="0"/>
              <a:t>The school council met to discuss how to tackle this and making use of the well being data in relation to this topic a highly successful review and revamp was carried out of the foods available. </a:t>
            </a:r>
          </a:p>
          <a:p>
            <a:pPr marL="342900" indent="-342900"/>
            <a:r>
              <a:rPr lang="en-GB" sz="3000" dirty="0" smtClean="0"/>
              <a:t>One canteen has been renovated and opened as a café as our older pupils wanted access to food throughout the morning – we had identified that many were skipping breakfast from the survey. </a:t>
            </a:r>
          </a:p>
          <a:p>
            <a:endParaRPr lang="en-GB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7585" r="21010" b="14629"/>
          <a:stretch/>
        </p:blipFill>
        <p:spPr>
          <a:xfrm>
            <a:off x="7029780" y="1468113"/>
            <a:ext cx="1527930" cy="979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649" t="41901" r="31914" b="19790"/>
          <a:stretch/>
        </p:blipFill>
        <p:spPr>
          <a:xfrm>
            <a:off x="8560462" y="4207007"/>
            <a:ext cx="2943225" cy="1649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4834" r="11930" b="13989"/>
          <a:stretch/>
        </p:blipFill>
        <p:spPr>
          <a:xfrm>
            <a:off x="8553613" y="1958025"/>
            <a:ext cx="2950073" cy="2161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97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06" y="1788459"/>
            <a:ext cx="6844553" cy="40386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Shared with pupils in assemblies.</a:t>
            </a:r>
          </a:p>
          <a:p>
            <a:r>
              <a:rPr lang="en-GB" sz="2800" dirty="0" smtClean="0"/>
              <a:t>Theme 0f the week – ‘Responsible Behaviour’</a:t>
            </a:r>
          </a:p>
          <a:p>
            <a:r>
              <a:rPr lang="en-GB" sz="2800" dirty="0" smtClean="0"/>
              <a:t>Linked with ‘Bullying’ section and launched </a:t>
            </a:r>
          </a:p>
          <a:p>
            <a:pPr marL="45720" indent="0">
              <a:buNone/>
            </a:pPr>
            <a:r>
              <a:rPr lang="en-GB" sz="2800" dirty="0" smtClean="0"/>
              <a:t>Anti-bullying campaign ahead of anti-bullying week. </a:t>
            </a:r>
          </a:p>
          <a:p>
            <a:r>
              <a:rPr lang="en-GB" sz="2800" dirty="0" smtClean="0"/>
              <a:t>Increase in discussion about the topic following the assembly and in numbers supporting the campaign.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4506" y="510412"/>
            <a:ext cx="10315297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How have the results been used? PUPILS 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53" r="8784" b="11832"/>
          <a:stretch/>
        </p:blipFill>
        <p:spPr>
          <a:xfrm>
            <a:off x="7329059" y="2708088"/>
            <a:ext cx="4341341" cy="2016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5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3926</TotalTime>
  <Words>612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Corbel</vt:lpstr>
      <vt:lpstr>Basis</vt:lpstr>
      <vt:lpstr>Brynteg School  Bridgend</vt:lpstr>
      <vt:lpstr>Aims</vt:lpstr>
      <vt:lpstr>Brynteg School </vt:lpstr>
      <vt:lpstr>Our journey with SHRN to date… </vt:lpstr>
      <vt:lpstr>Who have the results been shared with? </vt:lpstr>
      <vt:lpstr>How have the results been used?  STAFF</vt:lpstr>
      <vt:lpstr>How have the results been used? PARENTS</vt:lpstr>
      <vt:lpstr>How have the results been used? PUPILS </vt:lpstr>
      <vt:lpstr>PowerPoint Presentation</vt:lpstr>
      <vt:lpstr>How have the results been used? SIG</vt:lpstr>
      <vt:lpstr>Research opportunities and University Links</vt:lpstr>
      <vt:lpstr>Diolch yn fawr!  Thank you!   ka.perna@bryntegcs.bridgend.sch.uk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Brynteg School  Bridgend</dc:title>
  <dc:creator>Kate Perna</dc:creator>
  <cp:lastModifiedBy>Kate Perna</cp:lastModifiedBy>
  <cp:revision>78</cp:revision>
  <dcterms:created xsi:type="dcterms:W3CDTF">2017-06-09T08:20:08Z</dcterms:created>
  <dcterms:modified xsi:type="dcterms:W3CDTF">2019-05-17T12:11:33Z</dcterms:modified>
</cp:coreProperties>
</file>